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57" r:id="rId4"/>
    <p:sldId id="259" r:id="rId5"/>
    <p:sldId id="260" r:id="rId6"/>
    <p:sldId id="261" r:id="rId7"/>
    <p:sldId id="258"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57165-DDD2-4C99-BC4A-0D611B8D5A1F}" type="datetimeFigureOut">
              <a:rPr lang="ru-RU" smtClean="0"/>
              <a:pPr/>
              <a:t>27.01.2016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DB60F-FDCC-4E51-BFA2-CC9821BF507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ADB60F-FDCC-4E51-BFA2-CC9821BF5077}"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ADB60F-FDCC-4E51-BFA2-CC9821BF5077}"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33BB8C-D6A2-403D-A55A-4DFD28548894}" type="datetimeFigureOut">
              <a:rPr lang="ru-RU" smtClean="0"/>
              <a:pPr/>
              <a:t>27.01.2016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DE7C0-A5D4-40FE-AED3-1D9DA00C7ED4}" type="slidenum">
              <a:rPr lang="ru-RU" smtClean="0"/>
              <a:pPr/>
              <a:t>‹#›</a:t>
            </a:fld>
            <a:endParaRPr lang="ru-RU"/>
          </a:p>
        </p:txBody>
      </p:sp>
    </p:spTree>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0000">
              <a:schemeClr val="bg2">
                <a:tint val="45000"/>
                <a:shade val="99000"/>
                <a:satMod val="350000"/>
              </a:schemeClr>
            </a:gs>
            <a:gs pos="100000">
              <a:schemeClr val="bg2">
                <a:shade val="20000"/>
                <a:satMod val="255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3BB8C-D6A2-403D-A55A-4DFD28548894}" type="datetimeFigureOut">
              <a:rPr lang="ru-RU" smtClean="0"/>
              <a:pPr/>
              <a:t>27.01.2016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DE7C0-A5D4-40FE-AED3-1D9DA00C7E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68742"/>
          </a:xfrm>
        </p:spPr>
        <p:txBody>
          <a:bodyPr/>
          <a:lstStyle/>
          <a:p>
            <a:endParaRPr lang="ru-RU" dirty="0"/>
          </a:p>
        </p:txBody>
      </p:sp>
      <p:pic>
        <p:nvPicPr>
          <p:cNvPr id="2050" name="Picture 2" descr="C:\Documents and Settings\Чашина\Рабочий стол\10.png"/>
          <p:cNvPicPr>
            <a:picLocks noChangeAspect="1" noChangeArrowheads="1"/>
          </p:cNvPicPr>
          <p:nvPr/>
        </p:nvPicPr>
        <p:blipFill>
          <a:blip r:embed="rId3"/>
          <a:srcRect/>
          <a:stretch>
            <a:fillRect/>
          </a:stretch>
        </p:blipFill>
        <p:spPr bwMode="auto">
          <a:xfrm>
            <a:off x="1071538" y="428604"/>
            <a:ext cx="7429552" cy="3357586"/>
          </a:xfrm>
          <a:prstGeom prst="rect">
            <a:avLst/>
          </a:prstGeom>
          <a:noFill/>
        </p:spPr>
      </p:pic>
      <p:sp>
        <p:nvSpPr>
          <p:cNvPr id="4" name="Прямоугольник 3"/>
          <p:cNvSpPr/>
          <p:nvPr/>
        </p:nvSpPr>
        <p:spPr>
          <a:xfrm rot="10800000" flipV="1">
            <a:off x="714348" y="4393660"/>
            <a:ext cx="8001056" cy="1569660"/>
          </a:xfrm>
          <a:prstGeom prst="rect">
            <a:avLst/>
          </a:prstGeom>
        </p:spPr>
        <p:txBody>
          <a:bodyPr wrap="square">
            <a:spAutoFit/>
          </a:bodyPr>
          <a:lstStyle/>
          <a:p>
            <a:pPr algn="ctr"/>
            <a:r>
              <a:rPr lang="ru-RU" sz="3200" dirty="0" smtClean="0">
                <a:solidFill>
                  <a:schemeClr val="accent1">
                    <a:lumMod val="50000"/>
                  </a:schemeClr>
                </a:solidFill>
                <a:latin typeface="Times New Roman" pitchFamily="18" charset="0"/>
                <a:cs typeface="Times New Roman" pitchFamily="18" charset="0"/>
              </a:rPr>
              <a:t>Уважаемые родители помните!</a:t>
            </a:r>
          </a:p>
          <a:p>
            <a:pPr algn="ctr"/>
            <a:r>
              <a:rPr lang="ru-RU" sz="3200" dirty="0" smtClean="0">
                <a:solidFill>
                  <a:schemeClr val="accent1">
                    <a:lumMod val="50000"/>
                  </a:schemeClr>
                </a:solidFill>
                <a:latin typeface="Times New Roman" pitchFamily="18" charset="0"/>
                <a:cs typeface="Times New Roman" pitchFamily="18" charset="0"/>
              </a:rPr>
              <a:t>Приводить больного ребенка </a:t>
            </a:r>
          </a:p>
          <a:p>
            <a:pPr algn="ctr"/>
            <a:r>
              <a:rPr lang="ru-RU" sz="3200" dirty="0" smtClean="0">
                <a:solidFill>
                  <a:schemeClr val="accent1">
                    <a:lumMod val="50000"/>
                  </a:schemeClr>
                </a:solidFill>
                <a:latin typeface="Times New Roman" pitchFamily="18" charset="0"/>
                <a:cs typeface="Times New Roman" pitchFamily="18" charset="0"/>
              </a:rPr>
              <a:t>в детский сад и школу </a:t>
            </a:r>
            <a:r>
              <a:rPr lang="ru-RU" sz="3200" b="1" dirty="0" smtClean="0">
                <a:solidFill>
                  <a:schemeClr val="accent1">
                    <a:lumMod val="50000"/>
                  </a:schemeClr>
                </a:solidFill>
                <a:latin typeface="Times New Roman" pitchFamily="18" charset="0"/>
                <a:cs typeface="Times New Roman" pitchFamily="18" charset="0"/>
              </a:rPr>
              <a:t>НЕЛЬЗЯ</a:t>
            </a:r>
            <a:r>
              <a:rPr lang="ru-RU" sz="3200" dirty="0" smtClean="0">
                <a:solidFill>
                  <a:schemeClr val="accent1">
                    <a:lumMod val="50000"/>
                  </a:schemeClr>
                </a:solidFill>
                <a:latin typeface="Times New Roman" pitchFamily="18" charset="0"/>
                <a:cs typeface="Times New Roman" pitchFamily="18" charset="0"/>
              </a:rPr>
              <a:t>!</a:t>
            </a:r>
            <a:endParaRPr lang="ru-RU" sz="3200" dirty="0">
              <a:solidFill>
                <a:schemeClr val="accent1">
                  <a:lumMod val="50000"/>
                </a:schemeClr>
              </a:solidFill>
              <a:latin typeface="Times New Roman" pitchFamily="18" charset="0"/>
              <a:cs typeface="Times New Roman" pitchFamily="18" charset="0"/>
            </a:endParaRPr>
          </a:p>
        </p:txBody>
      </p:sp>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Documents and Settings\Чашина\Рабочий стол\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3643338"/>
          </a:xfrm>
        </p:spPr>
        <p:txBody>
          <a:bodyPr>
            <a:noAutofit/>
          </a:bodyPr>
          <a:lstStyle/>
          <a:p>
            <a:r>
              <a:rPr lang="ru-RU" sz="2800" b="1" dirty="0" smtClean="0">
                <a:solidFill>
                  <a:schemeClr val="accent1">
                    <a:lumMod val="50000"/>
                  </a:schemeClr>
                </a:solidFill>
              </a:rPr>
              <a:t>Важно знать, </a:t>
            </a:r>
            <a:r>
              <a:rPr lang="ru-RU" sz="2800" dirty="0" smtClean="0"/>
              <a:t>что </a:t>
            </a:r>
            <a:r>
              <a:rPr lang="ru-RU" sz="2800" dirty="0"/>
              <a:t>Источник вируса – человек и только человек. Чем меньше людей, тем меньше шансов </a:t>
            </a:r>
            <a:r>
              <a:rPr lang="ru-RU" sz="2800" dirty="0" smtClean="0"/>
              <a:t>заболеть.  Поэтому на период эпидемии воздержитесь от посещения мест, где много людей!</a:t>
            </a:r>
            <a:br>
              <a:rPr lang="ru-RU" sz="2800" dirty="0" smtClean="0"/>
            </a:br>
            <a:r>
              <a:rPr lang="ru-RU" sz="2800" dirty="0"/>
              <a:t/>
            </a:r>
            <a:br>
              <a:rPr lang="ru-RU" sz="2800" dirty="0"/>
            </a:br>
            <a:r>
              <a:rPr lang="ru-RU" sz="2800" b="1" dirty="0" smtClean="0">
                <a:solidFill>
                  <a:schemeClr val="accent1">
                    <a:lumMod val="50000"/>
                  </a:schemeClr>
                </a:solidFill>
              </a:rPr>
              <a:t>Но, </a:t>
            </a:r>
            <a:r>
              <a:rPr lang="ru-RU" sz="2800" b="1" dirty="0">
                <a:solidFill>
                  <a:schemeClr val="accent1">
                    <a:lumMod val="50000"/>
                  </a:schemeClr>
                </a:solidFill>
                <a:latin typeface="Times New Roman" pitchFamily="18" charset="0"/>
                <a:cs typeface="Times New Roman" pitchFamily="18" charset="0"/>
              </a:rPr>
              <a:t>г</a:t>
            </a:r>
            <a:r>
              <a:rPr lang="ru-RU" sz="2800" b="1" dirty="0" smtClean="0">
                <a:solidFill>
                  <a:schemeClr val="accent1">
                    <a:lumMod val="50000"/>
                  </a:schemeClr>
                </a:solidFill>
                <a:latin typeface="Times New Roman" pitchFamily="18" charset="0"/>
                <a:cs typeface="Times New Roman" pitchFamily="18" charset="0"/>
              </a:rPr>
              <a:t>улять </a:t>
            </a:r>
            <a:r>
              <a:rPr lang="ru-RU" sz="2800" b="1" dirty="0">
                <a:solidFill>
                  <a:schemeClr val="accent1">
                    <a:lumMod val="50000"/>
                  </a:schemeClr>
                </a:solidFill>
                <a:latin typeface="Times New Roman" pitchFamily="18" charset="0"/>
                <a:cs typeface="Times New Roman" pitchFamily="18" charset="0"/>
              </a:rPr>
              <a:t>можно сколько </a:t>
            </a:r>
            <a:r>
              <a:rPr lang="ru-RU" sz="2800" b="1" dirty="0" smtClean="0">
                <a:solidFill>
                  <a:schemeClr val="accent1">
                    <a:lumMod val="50000"/>
                  </a:schemeClr>
                </a:solidFill>
                <a:latin typeface="Times New Roman" pitchFamily="18" charset="0"/>
                <a:cs typeface="Times New Roman" pitchFamily="18" charset="0"/>
              </a:rPr>
              <a:t>угодно!  </a:t>
            </a:r>
            <a:r>
              <a:rPr lang="ru-RU" sz="2800" dirty="0" smtClean="0">
                <a:latin typeface="Times New Roman" pitchFamily="18" charset="0"/>
                <a:cs typeface="Times New Roman" pitchFamily="18" charset="0"/>
              </a:rPr>
              <a:t>Подцепить </a:t>
            </a:r>
            <a:r>
              <a:rPr lang="ru-RU" sz="2800" dirty="0">
                <a:latin typeface="Times New Roman" pitchFamily="18" charset="0"/>
                <a:cs typeface="Times New Roman" pitchFamily="18" charset="0"/>
              </a:rPr>
              <a:t>вирус во время прогулки практически нереально. </a:t>
            </a:r>
            <a:r>
              <a:rPr lang="ru-RU" sz="2800" dirty="0"/>
              <a:t/>
            </a:r>
            <a:br>
              <a:rPr lang="ru-RU" sz="2800" dirty="0"/>
            </a:br>
            <a:endParaRPr lang="ru-RU" sz="2800" dirty="0"/>
          </a:p>
        </p:txBody>
      </p:sp>
      <p:pic>
        <p:nvPicPr>
          <p:cNvPr id="3" name="Picture 2" descr="C:\Documents and Settings\Чашина\Рабочий стол\0.jpg"/>
          <p:cNvPicPr>
            <a:picLocks noChangeAspect="1" noChangeArrowheads="1"/>
          </p:cNvPicPr>
          <p:nvPr/>
        </p:nvPicPr>
        <p:blipFill>
          <a:blip r:embed="rId2"/>
          <a:srcRect/>
          <a:stretch>
            <a:fillRect/>
          </a:stretch>
        </p:blipFill>
        <p:spPr bwMode="auto">
          <a:xfrm>
            <a:off x="2071670" y="3571876"/>
            <a:ext cx="4572032" cy="3071834"/>
          </a:xfrm>
          <a:prstGeom prst="rect">
            <a:avLst/>
          </a:prstGeom>
          <a:noFill/>
        </p:spPr>
      </p:pic>
    </p:spTree>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Что  может стать причиной распространения вируса?</a:t>
            </a:r>
            <a:endParaRPr lang="ru-RU" b="1" dirty="0">
              <a:solidFill>
                <a:schemeClr val="accent1">
                  <a:lumMod val="50000"/>
                </a:schemeClr>
              </a:solidFill>
            </a:endParaRPr>
          </a:p>
        </p:txBody>
      </p:sp>
      <p:sp>
        <p:nvSpPr>
          <p:cNvPr id="3" name="Прямоугольник 2"/>
          <p:cNvSpPr/>
          <p:nvPr/>
        </p:nvSpPr>
        <p:spPr>
          <a:xfrm>
            <a:off x="785786" y="1428736"/>
            <a:ext cx="7858180" cy="3416320"/>
          </a:xfrm>
          <a:prstGeom prst="rect">
            <a:avLst/>
          </a:prstGeom>
        </p:spPr>
        <p:txBody>
          <a:bodyPr wrap="square">
            <a:spAutoFit/>
          </a:bodyPr>
          <a:lstStyle/>
          <a:p>
            <a:r>
              <a:rPr lang="ru-RU" sz="2400" b="1" u="sng" dirty="0" smtClean="0">
                <a:solidFill>
                  <a:schemeClr val="accent2">
                    <a:lumMod val="50000"/>
                  </a:schemeClr>
                </a:solidFill>
                <a:latin typeface="Times New Roman" pitchFamily="18" charset="0"/>
                <a:cs typeface="Times New Roman" pitchFamily="18" charset="0"/>
              </a:rPr>
              <a:t>Руки больного </a:t>
            </a:r>
            <a:r>
              <a:rPr lang="ru-RU" sz="2400" dirty="0" smtClean="0">
                <a:latin typeface="Times New Roman" pitchFamily="18" charset="0"/>
                <a:cs typeface="Times New Roman" pitchFamily="18" charset="0"/>
              </a:rPr>
              <a:t>– источник вируса не менее значимый, чем рот и нос. Больной касается лица, вирус попадает на руки, больной хватает все вокруг, вы касаетесь этого всего рукой, – здравствуй, ОРВИ. Не трогайте своего лица. Мойте руки, часто,  много,  до самых локтей, постоянно носите с собой влажные дезинфицирующие гигиенические салфетки, мойте, трите, не ленитесь! Учитесь сами и учите детей, если уж нет платка, кашлять-чихать не в ладошку, а </a:t>
            </a:r>
            <a:r>
              <a:rPr lang="ru-RU" sz="2400" b="1" dirty="0" smtClean="0">
                <a:solidFill>
                  <a:schemeClr val="accent1">
                    <a:lumMod val="50000"/>
                  </a:schemeClr>
                </a:solidFill>
                <a:latin typeface="Times New Roman" pitchFamily="18" charset="0"/>
                <a:cs typeface="Times New Roman" pitchFamily="18" charset="0"/>
              </a:rPr>
              <a:t>в локоть.</a:t>
            </a:r>
            <a:endParaRPr lang="ru-RU" sz="2400" b="1" dirty="0" smtClean="0">
              <a:solidFill>
                <a:schemeClr val="accent1">
                  <a:lumMod val="50000"/>
                </a:schemeClr>
              </a:solidFill>
              <a:latin typeface="Times New Roman" pitchFamily="18" charset="0"/>
              <a:cs typeface="Times New Roman" pitchFamily="18" charset="0"/>
            </a:endParaRPr>
          </a:p>
        </p:txBody>
      </p:sp>
      <p:pic>
        <p:nvPicPr>
          <p:cNvPr id="4" name="Picture 1" descr="C:\Documents and Settings\Чашина\Рабочий стол\1.jpg"/>
          <p:cNvPicPr>
            <a:picLocks noChangeAspect="1" noChangeArrowheads="1"/>
          </p:cNvPicPr>
          <p:nvPr/>
        </p:nvPicPr>
        <p:blipFill>
          <a:blip r:embed="rId2"/>
          <a:srcRect/>
          <a:stretch>
            <a:fillRect/>
          </a:stretch>
        </p:blipFill>
        <p:spPr bwMode="auto">
          <a:xfrm>
            <a:off x="6072198" y="4572008"/>
            <a:ext cx="1285884" cy="1954544"/>
          </a:xfrm>
          <a:prstGeom prst="rect">
            <a:avLst/>
          </a:prstGeom>
          <a:noFill/>
        </p:spPr>
      </p:pic>
      <p:pic>
        <p:nvPicPr>
          <p:cNvPr id="5" name="Picture 2" descr="C:\Documents and Settings\Чашина\Рабочий стол\6.jpg"/>
          <p:cNvPicPr>
            <a:picLocks noChangeAspect="1" noChangeArrowheads="1"/>
          </p:cNvPicPr>
          <p:nvPr/>
        </p:nvPicPr>
        <p:blipFill>
          <a:blip r:embed="rId3"/>
          <a:srcRect/>
          <a:stretch>
            <a:fillRect/>
          </a:stretch>
        </p:blipFill>
        <p:spPr bwMode="auto">
          <a:xfrm>
            <a:off x="1714480" y="4786322"/>
            <a:ext cx="3176642" cy="1832663"/>
          </a:xfrm>
          <a:prstGeom prst="rect">
            <a:avLst/>
          </a:prstGeom>
          <a:noFill/>
        </p:spPr>
      </p:pic>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ru-RU" dirty="0"/>
          </a:p>
        </p:txBody>
      </p:sp>
      <p:sp>
        <p:nvSpPr>
          <p:cNvPr id="3" name="Прямоугольник 2"/>
          <p:cNvSpPr/>
          <p:nvPr/>
        </p:nvSpPr>
        <p:spPr>
          <a:xfrm>
            <a:off x="500034" y="714356"/>
            <a:ext cx="8215370" cy="4401205"/>
          </a:xfrm>
          <a:prstGeom prst="rect">
            <a:avLst/>
          </a:prstGeom>
        </p:spPr>
        <p:txBody>
          <a:bodyPr wrap="square">
            <a:spAutoFit/>
          </a:bodyPr>
          <a:lstStyle/>
          <a:p>
            <a:r>
              <a:rPr lang="ru-RU" sz="2800" b="1" u="sng" dirty="0" smtClean="0">
                <a:solidFill>
                  <a:schemeClr val="accent1">
                    <a:lumMod val="50000"/>
                  </a:schemeClr>
                </a:solidFill>
                <a:latin typeface="Times New Roman" pitchFamily="18" charset="0"/>
                <a:cs typeface="Times New Roman" pitchFamily="18" charset="0"/>
              </a:rPr>
              <a:t>Воздух. </a:t>
            </a:r>
            <a:r>
              <a:rPr lang="ru-RU" sz="2800" dirty="0" smtClean="0">
                <a:latin typeface="Times New Roman" pitchFamily="18" charset="0"/>
                <a:cs typeface="Times New Roman" pitchFamily="18" charset="0"/>
              </a:rPr>
              <a:t>Вирусные частицы часами сохраняют свою активность в сухом теплом и неподвижном воздухе, но почти мгновенно разрушаются в воздухе прохладном, влажном и движущемся.  Оптимальные параметры воздуха в помещении – температура около 20 °С, влажность 50-70%. Обязательно частое и интенсивное сквозное проветривание помещений. Контролируйте влажность. Мойте пол. Включайте увлажнители воздуха. Лучше теплее оденьтесь, но не включайте дополнительных обогревателей.</a:t>
            </a:r>
            <a:endParaRPr lang="ru-RU" sz="2800" dirty="0" smtClean="0">
              <a:latin typeface="Times New Roman" pitchFamily="18" charset="0"/>
              <a:cs typeface="Times New Roman" pitchFamily="18" charset="0"/>
            </a:endParaRPr>
          </a:p>
        </p:txBody>
      </p:sp>
      <p:pic>
        <p:nvPicPr>
          <p:cNvPr id="4" name="Picture 1" descr="C:\Documents and Settings\Чашина\Рабочий стол\8.png"/>
          <p:cNvPicPr>
            <a:picLocks noChangeAspect="1" noChangeArrowheads="1"/>
          </p:cNvPicPr>
          <p:nvPr/>
        </p:nvPicPr>
        <p:blipFill>
          <a:blip r:embed="rId2"/>
          <a:srcRect/>
          <a:stretch>
            <a:fillRect/>
          </a:stretch>
        </p:blipFill>
        <p:spPr bwMode="auto">
          <a:xfrm>
            <a:off x="3286116" y="4929198"/>
            <a:ext cx="3048000" cy="1928802"/>
          </a:xfrm>
          <a:prstGeom prst="rect">
            <a:avLst/>
          </a:prstGeom>
          <a:noFill/>
        </p:spPr>
      </p:pic>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4428"/>
          </a:xfrm>
        </p:spPr>
        <p:txBody>
          <a:bodyPr>
            <a:normAutofit fontScale="90000"/>
          </a:bodyPr>
          <a:lstStyle/>
          <a:p>
            <a:r>
              <a:rPr lang="ru-RU" sz="3100" b="1" u="sng" dirty="0" smtClean="0">
                <a:solidFill>
                  <a:schemeClr val="accent1">
                    <a:lumMod val="50000"/>
                  </a:schemeClr>
                </a:solidFill>
                <a:latin typeface="Times New Roman" pitchFamily="18" charset="0"/>
                <a:cs typeface="Times New Roman" pitchFamily="18" charset="0"/>
              </a:rPr>
              <a:t>Маска. </a:t>
            </a:r>
            <a:r>
              <a:rPr lang="ru-RU" sz="3100" dirty="0" smtClean="0">
                <a:latin typeface="Times New Roman" pitchFamily="18" charset="0"/>
                <a:cs typeface="Times New Roman" pitchFamily="18" charset="0"/>
              </a:rPr>
              <a:t>Полезная штука, но не панацея. Обязательно должна быть на больном, если рядом здоровые: вирус она не задержит, но остановит капельки слюны, особо богатые вирусом.  Менять ее надо каждые  4 </a:t>
            </a:r>
            <a:r>
              <a:rPr lang="ru-RU" sz="3100" dirty="0" smtClean="0">
                <a:latin typeface="Times New Roman" pitchFamily="18" charset="0"/>
                <a:cs typeface="Times New Roman" pitchFamily="18" charset="0"/>
              </a:rPr>
              <a:t>часа или каждые 2 часа проглаживать горячим утюгом с двух сторон! </a:t>
            </a:r>
            <a:r>
              <a:rPr lang="ru-RU" sz="3100" dirty="0" smtClean="0">
                <a:latin typeface="Times New Roman" pitchFamily="18" charset="0"/>
                <a:cs typeface="Times New Roman" pitchFamily="18" charset="0"/>
              </a:rPr>
              <a:t>Но надевать маску на прогулку глупо. Лучше ее надеть когда входите в поликлинику, магазин, транспорт.</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pic>
        <p:nvPicPr>
          <p:cNvPr id="1026" name="Picture 2"/>
          <p:cNvPicPr>
            <a:picLocks noChangeAspect="1" noChangeArrowheads="1"/>
          </p:cNvPicPr>
          <p:nvPr/>
        </p:nvPicPr>
        <p:blipFill>
          <a:blip r:embed="rId3"/>
          <a:srcRect/>
          <a:stretch>
            <a:fillRect/>
          </a:stretch>
        </p:blipFill>
        <p:spPr bwMode="auto">
          <a:xfrm>
            <a:off x="1857356" y="-17788086"/>
            <a:ext cx="5286412" cy="11430000"/>
          </a:xfrm>
          <a:prstGeom prst="rect">
            <a:avLst/>
          </a:prstGeom>
          <a:noFill/>
          <a:ln w="9525">
            <a:noFill/>
            <a:miter lim="800000"/>
            <a:headEnd/>
            <a:tailEnd/>
          </a:ln>
          <a:effectLst/>
        </p:spPr>
      </p:pic>
      <p:pic>
        <p:nvPicPr>
          <p:cNvPr id="1027" name="Picture 3" descr="C:\Documents and Settings\Чашина\Рабочий стол\13.jpg"/>
          <p:cNvPicPr>
            <a:picLocks noChangeAspect="1" noChangeArrowheads="1"/>
          </p:cNvPicPr>
          <p:nvPr/>
        </p:nvPicPr>
        <p:blipFill>
          <a:blip r:embed="rId3"/>
          <a:srcRect/>
          <a:stretch>
            <a:fillRect/>
          </a:stretch>
        </p:blipFill>
        <p:spPr bwMode="auto">
          <a:xfrm>
            <a:off x="0" y="-10287096"/>
            <a:ext cx="8077200" cy="7786742"/>
          </a:xfrm>
          <a:prstGeom prst="rect">
            <a:avLst/>
          </a:prstGeom>
          <a:noFill/>
        </p:spPr>
      </p:pic>
      <p:pic>
        <p:nvPicPr>
          <p:cNvPr id="1028" name="Picture 4" descr="C:\Documents and Settings\Чашина\Рабочий стол\13.jpg"/>
          <p:cNvPicPr>
            <a:picLocks noChangeAspect="1" noChangeArrowheads="1"/>
          </p:cNvPicPr>
          <p:nvPr/>
        </p:nvPicPr>
        <p:blipFill>
          <a:blip r:embed="rId4" cstate="print"/>
          <a:srcRect/>
          <a:stretch>
            <a:fillRect/>
          </a:stretch>
        </p:blipFill>
        <p:spPr bwMode="auto">
          <a:xfrm>
            <a:off x="3286116" y="3714752"/>
            <a:ext cx="2357454" cy="2928918"/>
          </a:xfrm>
          <a:prstGeom prst="rect">
            <a:avLst/>
          </a:prstGeom>
          <a:noFill/>
        </p:spPr>
      </p:pic>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ChangeAspect="1" noChangeArrowheads="1"/>
          </p:cNvPicPr>
          <p:nvPr/>
        </p:nvPicPr>
        <p:blipFill>
          <a:blip r:embed="rId2"/>
          <a:srcRect/>
          <a:stretch>
            <a:fillRect/>
          </a:stretch>
        </p:blipFill>
        <p:spPr bwMode="auto">
          <a:xfrm>
            <a:off x="357158" y="214290"/>
            <a:ext cx="8429684" cy="6286544"/>
          </a:xfrm>
          <a:prstGeom prst="rect">
            <a:avLst/>
          </a:prstGeom>
          <a:noFill/>
          <a:ln w="9525">
            <a:noFill/>
            <a:miter lim="800000"/>
            <a:headEnd/>
            <a:tailEnd/>
          </a:ln>
          <a:effectLst/>
        </p:spPr>
      </p:pic>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rPr>
              <a:t>ПОМНИТЕ!</a:t>
            </a:r>
            <a:endParaRPr lang="ru-RU" b="1" dirty="0">
              <a:solidFill>
                <a:schemeClr val="accent1">
                  <a:lumMod val="50000"/>
                </a:schemeClr>
              </a:solidFill>
            </a:endParaRPr>
          </a:p>
        </p:txBody>
      </p:sp>
      <p:sp>
        <p:nvSpPr>
          <p:cNvPr id="3" name="Прямоугольник 2"/>
          <p:cNvSpPr/>
          <p:nvPr/>
        </p:nvSpPr>
        <p:spPr>
          <a:xfrm>
            <a:off x="785786" y="1197620"/>
            <a:ext cx="7786742" cy="5262979"/>
          </a:xfrm>
          <a:prstGeom prst="rect">
            <a:avLst/>
          </a:prstGeom>
        </p:spPr>
        <p:txBody>
          <a:bodyPr wrap="square">
            <a:spAutoFit/>
          </a:bodyPr>
          <a:lstStyle/>
          <a:p>
            <a:pPr algn="ctr"/>
            <a:r>
              <a:rPr lang="ru-RU" sz="2400" b="1" u="sng" dirty="0" smtClean="0">
                <a:solidFill>
                  <a:schemeClr val="accent2">
                    <a:lumMod val="50000"/>
                  </a:schemeClr>
                </a:solidFill>
                <a:latin typeface="Times New Roman" pitchFamily="18" charset="0"/>
                <a:cs typeface="Times New Roman" pitchFamily="18" charset="0"/>
              </a:rPr>
              <a:t>НИКАКОГО САМОЛЕЧЕНИЯ!  </a:t>
            </a:r>
          </a:p>
          <a:p>
            <a:pPr algn="ctr"/>
            <a:r>
              <a:rPr lang="ru-RU" sz="2400" b="1" u="sng" dirty="0" smtClean="0">
                <a:solidFill>
                  <a:schemeClr val="accent2">
                    <a:lumMod val="50000"/>
                  </a:schemeClr>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Никаких лекарств с доказанной профилактической эффективностью не существует. Н</a:t>
            </a:r>
            <a:r>
              <a:rPr lang="ru-RU" sz="2400" dirty="0" smtClean="0">
                <a:latin typeface="Times New Roman" pitchFamily="18" charset="0"/>
                <a:cs typeface="Times New Roman" pitchFamily="18" charset="0"/>
              </a:rPr>
              <a:t>икакие </a:t>
            </a:r>
            <a:r>
              <a:rPr lang="ru-RU" sz="2400" dirty="0" smtClean="0">
                <a:latin typeface="Times New Roman" pitchFamily="18" charset="0"/>
                <a:cs typeface="Times New Roman" pitchFamily="18" charset="0"/>
              </a:rPr>
              <a:t>глотаемые вами или засовываемые в  ребенка таблетки не способны защитить ни от какого респираторного вируса вообще, ни от вируса гриппа в частности. Все это лекарства с недоказанной эффективностью, лекарства, удовлетворяющие главную ментальную потребность - "надо что-то делать»</a:t>
            </a:r>
          </a:p>
          <a:p>
            <a:endParaRPr lang="ru-RU" sz="2400" dirty="0" smtClean="0">
              <a:latin typeface="Times New Roman" pitchFamily="18" charset="0"/>
              <a:cs typeface="Times New Roman" pitchFamily="18" charset="0"/>
            </a:endParaRPr>
          </a:p>
          <a:p>
            <a:pPr algn="ctr"/>
            <a:r>
              <a:rPr lang="ru-RU" sz="2400" b="1" dirty="0" smtClean="0">
                <a:solidFill>
                  <a:schemeClr val="accent2">
                    <a:lumMod val="50000"/>
                  </a:schemeClr>
                </a:solidFill>
                <a:latin typeface="Times New Roman" pitchFamily="18" charset="0"/>
                <a:cs typeface="Times New Roman" pitchFamily="18" charset="0"/>
              </a:rPr>
              <a:t>При первых симптомах гриппа </a:t>
            </a:r>
            <a:endParaRPr lang="ru-RU" sz="2400" b="1" dirty="0" smtClean="0">
              <a:solidFill>
                <a:schemeClr val="accent2">
                  <a:lumMod val="50000"/>
                </a:schemeClr>
              </a:solidFill>
              <a:latin typeface="Times New Roman" pitchFamily="18" charset="0"/>
              <a:cs typeface="Times New Roman" pitchFamily="18" charset="0"/>
            </a:endParaRPr>
          </a:p>
          <a:p>
            <a:pPr algn="ctr"/>
            <a:r>
              <a:rPr lang="ru-RU" sz="2400" b="1" dirty="0" smtClean="0">
                <a:solidFill>
                  <a:schemeClr val="accent2">
                    <a:lumMod val="50000"/>
                  </a:schemeClr>
                </a:solidFill>
                <a:latin typeface="Times New Roman" pitchFamily="18" charset="0"/>
                <a:cs typeface="Times New Roman" pitchFamily="18" charset="0"/>
              </a:rPr>
              <a:t> ( недомогания</a:t>
            </a:r>
            <a:r>
              <a:rPr lang="ru-RU" sz="2400" b="1" smtClean="0">
                <a:solidFill>
                  <a:schemeClr val="accent2">
                    <a:lumMod val="50000"/>
                  </a:schemeClr>
                </a:solidFill>
                <a:latin typeface="Times New Roman" pitchFamily="18" charset="0"/>
                <a:cs typeface="Times New Roman" pitchFamily="18" charset="0"/>
              </a:rPr>
              <a:t>)  срочно вызывайте </a:t>
            </a:r>
            <a:r>
              <a:rPr lang="ru-RU" sz="2400" b="1" dirty="0" smtClean="0">
                <a:solidFill>
                  <a:schemeClr val="accent2">
                    <a:lumMod val="50000"/>
                  </a:schemeClr>
                </a:solidFill>
                <a:latin typeface="Times New Roman" pitchFamily="18" charset="0"/>
                <a:cs typeface="Times New Roman" pitchFamily="18" charset="0"/>
              </a:rPr>
              <a:t>врача</a:t>
            </a:r>
            <a:r>
              <a:rPr lang="ru-RU" sz="2400" b="1" dirty="0" smtClean="0">
                <a:solidFill>
                  <a:schemeClr val="accent2">
                    <a:lumMod val="50000"/>
                  </a:schemeClr>
                </a:solidFill>
                <a:latin typeface="Times New Roman" pitchFamily="18" charset="0"/>
                <a:cs typeface="Times New Roman" pitchFamily="18" charset="0"/>
              </a:rPr>
              <a:t>!</a:t>
            </a:r>
          </a:p>
          <a:p>
            <a:pPr algn="ctr"/>
            <a:endParaRPr lang="ru-RU" sz="2400" b="1" dirty="0" smtClean="0">
              <a:solidFill>
                <a:schemeClr val="accent2">
                  <a:lumMod val="50000"/>
                </a:schemeClr>
              </a:solidFill>
              <a:latin typeface="Times New Roman" pitchFamily="18" charset="0"/>
              <a:cs typeface="Times New Roman" pitchFamily="18" charset="0"/>
            </a:endParaRPr>
          </a:p>
          <a:p>
            <a:pPr algn="ctr"/>
            <a:r>
              <a:rPr lang="ru-RU" sz="2400" b="1" dirty="0" smtClean="0">
                <a:solidFill>
                  <a:srgbClr val="C00000"/>
                </a:solidFill>
                <a:latin typeface="Times New Roman" pitchFamily="18" charset="0"/>
                <a:cs typeface="Times New Roman" pitchFamily="18" charset="0"/>
              </a:rPr>
              <a:t>БУДЬТЕ ЗДОРОВЫ!</a:t>
            </a:r>
            <a:endParaRPr lang="ru-RU" sz="2400" b="1" dirty="0">
              <a:solidFill>
                <a:srgbClr val="C00000"/>
              </a:solidFill>
              <a:latin typeface="Times New Roman" pitchFamily="18" charset="0"/>
              <a:cs typeface="Times New Roman" pitchFamily="18" charset="0"/>
            </a:endParaRPr>
          </a:p>
        </p:txBody>
      </p:sp>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361</Words>
  <Application>Microsoft Office PowerPoint</Application>
  <PresentationFormat>Экран (4:3)</PresentationFormat>
  <Paragraphs>18</Paragraphs>
  <Slides>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Важно знать, что Источник вируса – человек и только человек. Чем меньше людей, тем меньше шансов заболеть.  Поэтому на период эпидемии воздержитесь от посещения мест, где много людей!  Но, гулять можно сколько угодно!  Подцепить вирус во время прогулки практически нереально.  </vt:lpstr>
      <vt:lpstr>Что  может стать причиной распространения вируса?</vt:lpstr>
      <vt:lpstr>Слайд 5</vt:lpstr>
      <vt:lpstr>Маска. Полезная штука, но не панацея. Обязательно должна быть на больном, если рядом здоровые: вирус она не задержит, но остановит капельки слюны, особо богатые вирусом.  Менять ее надо каждые  4 часа или каждые 2 часа проглаживать горячим утюгом с двух сторон! Но надевать маску на прогулку глупо. Лучше ее надеть когда входите в поликлинику, магазин, транспорт. </vt:lpstr>
      <vt:lpstr>Слайд 7</vt:lpstr>
      <vt:lpstr>ПОМНИТЕ!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Чашина Наталия Федоровна</dc:creator>
  <cp:lastModifiedBy>Чашина Наталия Федоровна</cp:lastModifiedBy>
  <cp:revision>7</cp:revision>
  <dcterms:created xsi:type="dcterms:W3CDTF">2016-01-26T14:57:54Z</dcterms:created>
  <dcterms:modified xsi:type="dcterms:W3CDTF">2016-01-27T06:45:46Z</dcterms:modified>
</cp:coreProperties>
</file>